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65" r:id="rId5"/>
    <p:sldId id="266" r:id="rId6"/>
    <p:sldId id="264" r:id="rId7"/>
    <p:sldId id="267" r:id="rId8"/>
    <p:sldId id="258" r:id="rId9"/>
    <p:sldId id="268" r:id="rId10"/>
    <p:sldId id="259" r:id="rId11"/>
    <p:sldId id="260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43" d="100"/>
          <a:sy n="43" d="100"/>
        </p:scale>
        <p:origin x="26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907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439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83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90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13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04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57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49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47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51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97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37A0F01-CE4C-4170-8934-D6635DF24B70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8009864-3A4C-4E62-A37B-BFE673EA0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81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agoosh.com/hs/act/2017/states-that-require-the-act-or-sat/" TargetMode="External"/><Relationship Id="rId7" Type="http://schemas.openxmlformats.org/officeDocument/2006/relationships/hyperlink" Target="http://www.act.org/content/act/en/products-and-services/the-act/registration/fees.html" TargetMode="External"/><Relationship Id="rId2" Type="http://schemas.openxmlformats.org/officeDocument/2006/relationships/hyperlink" Target="https://www2.ed.gov/policy/elsec/leg/esea02/pg1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llegereadiness.collegeboard.org/sat/register/fees/fee-waivers" TargetMode="External"/><Relationship Id="rId5" Type="http://schemas.openxmlformats.org/officeDocument/2006/relationships/hyperlink" Target="https://blog.collegeboard.org/how-much-does-sat-and-sat-subject-test-cost#:~:text=For%20the%202019%2D2020%20school,an%20administration%20via%20the%20waitlist." TargetMode="External"/><Relationship Id="rId4" Type="http://schemas.openxmlformats.org/officeDocument/2006/relationships/hyperlink" Target="https://www.insidehighered.com/news/2015/09/03/sat-scores-drop-and-racial-gaps-remain-larg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xios.com/when-american-minorities-become-the-majority-d8b3ee00-e4f3-4993-8481-93a290fdb057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insidehighered.com/news/2015/09/03/sat-scores-drop-and-racial-gaps-remain-large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4E6B8-8DAF-4A3C-A6EA-9B6C4E18B6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Investigating Racial and Economical Bias in Standardized Tests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38FE0A-935A-4072-A19E-F8FD701246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Dana Hackel</a:t>
            </a:r>
          </a:p>
          <a:p>
            <a:r>
              <a:rPr lang="en-US" dirty="0"/>
              <a:t>General Assembly DSIR, Project 1</a:t>
            </a:r>
          </a:p>
          <a:p>
            <a:r>
              <a:rPr lang="en-US" dirty="0"/>
              <a:t>July 31, 2020</a:t>
            </a:r>
          </a:p>
        </p:txBody>
      </p:sp>
    </p:spTree>
    <p:extLst>
      <p:ext uri="{BB962C8B-B14F-4D97-AF65-F5344CB8AC3E}">
        <p14:creationId xmlns:p14="http://schemas.microsoft.com/office/powerpoint/2010/main" val="2637673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EA951-1560-4A49-8C5E-6EE0CD5A3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3AECA-85D1-49C1-A04D-35A3655BC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4189183"/>
          </a:xfrm>
        </p:spPr>
        <p:txBody>
          <a:bodyPr>
            <a:normAutofit/>
          </a:bodyPr>
          <a:lstStyle/>
          <a:p>
            <a:r>
              <a:rPr lang="en-US" dirty="0"/>
              <a:t>Low participation due to lack of funds and motivation</a:t>
            </a:r>
          </a:p>
          <a:p>
            <a:pPr lvl="1"/>
            <a:r>
              <a:rPr lang="en-US" dirty="0"/>
              <a:t>ACT for 2020-2021 starts at $55</a:t>
            </a:r>
          </a:p>
          <a:p>
            <a:pPr lvl="2"/>
            <a:r>
              <a:rPr lang="en-US" dirty="0"/>
              <a:t>Adds up with writing portion and score sending</a:t>
            </a:r>
          </a:p>
          <a:p>
            <a:pPr lvl="2"/>
            <a:r>
              <a:rPr lang="en-US" dirty="0"/>
              <a:t>Fee wavier  - four tests, unlimited score reporting</a:t>
            </a:r>
          </a:p>
          <a:p>
            <a:pPr lvl="1"/>
            <a:r>
              <a:rPr lang="en-US" dirty="0"/>
              <a:t>SAT for 2019-2020 starts at $49.50</a:t>
            </a:r>
          </a:p>
          <a:p>
            <a:pPr lvl="2"/>
            <a:r>
              <a:rPr lang="en-US" dirty="0"/>
              <a:t>Fee waiver for two tests and unlimited reporting</a:t>
            </a:r>
          </a:p>
          <a:p>
            <a:pPr lvl="3"/>
            <a:r>
              <a:rPr lang="en-US" dirty="0"/>
              <a:t>Waived college application fees</a:t>
            </a:r>
          </a:p>
          <a:p>
            <a:r>
              <a:rPr lang="en-US" dirty="0"/>
              <a:t>Less access to prep programs</a:t>
            </a:r>
          </a:p>
          <a:p>
            <a:r>
              <a:rPr lang="en-US" dirty="0"/>
              <a:t>Forced participation targets this population of students</a:t>
            </a:r>
          </a:p>
          <a:p>
            <a:pPr lvl="1"/>
            <a:r>
              <a:rPr lang="en-US" dirty="0"/>
              <a:t>Unprepared, set up to fail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459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C65B3-B2D0-454B-98E1-A420A6D44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and 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7C07C-3BE1-4B83-BF85-37B41AE64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Investigate distribution of Title 1 schools in the US and compare that to state participation rates and scores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Offer test prep and funding for Title 1 schools </a:t>
            </a:r>
          </a:p>
          <a:p>
            <a:pPr lvl="1"/>
            <a:r>
              <a:rPr lang="en-US" dirty="0"/>
              <a:t>Title 1 does offer funding for AP exams </a:t>
            </a:r>
          </a:p>
          <a:p>
            <a:r>
              <a:rPr lang="en-US" dirty="0"/>
              <a:t>Don’t make the tests mandatory until preparation can be provided</a:t>
            </a:r>
          </a:p>
        </p:txBody>
      </p:sp>
    </p:spTree>
    <p:extLst>
      <p:ext uri="{BB962C8B-B14F-4D97-AF65-F5344CB8AC3E}">
        <p14:creationId xmlns:p14="http://schemas.microsoft.com/office/powerpoint/2010/main" val="1678190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0E404-7A24-4365-B890-E047D9065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00FC9-A768-40AA-A2D1-A3555E271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578118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https://www2.ed.gov/policy/elsec/leg/esea02/pg1.html</a:t>
            </a:r>
            <a:endParaRPr lang="en-US" dirty="0"/>
          </a:p>
          <a:p>
            <a:r>
              <a:rPr lang="en-US" dirty="0">
                <a:hlinkClick r:id="rId3"/>
              </a:rPr>
              <a:t>https://magoosh.com/hs/act/2017/states-that-require-the-act-or-sat/</a:t>
            </a:r>
            <a:endParaRPr lang="en-US" dirty="0"/>
          </a:p>
          <a:p>
            <a:r>
              <a:rPr lang="en-US" dirty="0">
                <a:hlinkClick r:id="rId4"/>
              </a:rPr>
              <a:t>https://www.insidehighered.com/news/2015/09/03/sat-scores-drop-and-racial-gaps-remain-large</a:t>
            </a:r>
            <a:endParaRPr lang="en-US" dirty="0"/>
          </a:p>
          <a:p>
            <a:r>
              <a:rPr lang="en-US" dirty="0">
                <a:hlinkClick r:id="rId5"/>
              </a:rPr>
              <a:t>https://blog.collegeboard.org/how-much-does-sat-and-sat-subject-test-cost#:~:text=For%20the%202019%2D2020%20school,an%20administration%20via%20the%20waitlist.</a:t>
            </a:r>
            <a:endParaRPr lang="en-US" dirty="0"/>
          </a:p>
          <a:p>
            <a:r>
              <a:rPr lang="en-US" dirty="0">
                <a:hlinkClick r:id="rId6"/>
              </a:rPr>
              <a:t>https://collegereadiness.collegeboard.org/sat/register/fees/fee-waivers</a:t>
            </a:r>
            <a:endParaRPr lang="en-US" dirty="0"/>
          </a:p>
          <a:p>
            <a:r>
              <a:rPr lang="en-US" dirty="0">
                <a:hlinkClick r:id="rId7"/>
              </a:rPr>
              <a:t>http://www.act.org/content/act/en/products-and-services/the-act/registration/fees.html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863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EE14B-F513-43D4-A0DF-D491BDD6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1763-D9A9-481D-9192-4E154E1A1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4219956"/>
          </a:xfrm>
        </p:spPr>
        <p:txBody>
          <a:bodyPr/>
          <a:lstStyle/>
          <a:p>
            <a:r>
              <a:rPr lang="en-US" dirty="0"/>
              <a:t>Bias – prejudice in favor</a:t>
            </a:r>
          </a:p>
          <a:p>
            <a:r>
              <a:rPr lang="en-US" dirty="0"/>
              <a:t>Socioeconomic Status – combination of person’s work experience and economic position</a:t>
            </a:r>
          </a:p>
          <a:p>
            <a:r>
              <a:rPr lang="en-US" dirty="0"/>
              <a:t> Title 1 School – receives financial aid from the Every Student Succeeds Act</a:t>
            </a:r>
          </a:p>
          <a:p>
            <a:pPr lvl="1"/>
            <a:r>
              <a:rPr lang="en-US" dirty="0"/>
              <a:t>&gt;= 40 % low income students</a:t>
            </a:r>
          </a:p>
          <a:p>
            <a:pPr lvl="1"/>
            <a:r>
              <a:rPr lang="en-US" dirty="0"/>
              <a:t>Property tax funding is lower</a:t>
            </a:r>
          </a:p>
          <a:p>
            <a:r>
              <a:rPr lang="en-US" dirty="0"/>
              <a:t>Low Income Student – family income is in the lowest 20%</a:t>
            </a:r>
          </a:p>
          <a:p>
            <a:pPr lvl="1"/>
            <a:r>
              <a:rPr lang="en-US" dirty="0"/>
              <a:t>2018: $25,100 for a family of four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956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E4146-23DB-46E6-8947-7609F1872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A9786-AEB9-491B-8A57-784D61AA1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912225"/>
          </a:xfrm>
        </p:spPr>
        <p:txBody>
          <a:bodyPr/>
          <a:lstStyle/>
          <a:p>
            <a:r>
              <a:rPr lang="en-US" dirty="0"/>
              <a:t>Many colleges/ universities have faced lawsuits for the use of SAT and/or ACT scores for admissions</a:t>
            </a:r>
          </a:p>
          <a:p>
            <a:r>
              <a:rPr lang="en-US" dirty="0"/>
              <a:t>2015 analysis from ‘Inside Higher-ed’ (2400 SAT score)</a:t>
            </a:r>
          </a:p>
          <a:p>
            <a:pPr lvl="1"/>
            <a:r>
              <a:rPr lang="en-US" dirty="0"/>
              <a:t>Average reading score is 433 for with family income below $20,000 </a:t>
            </a:r>
          </a:p>
          <a:p>
            <a:pPr lvl="1"/>
            <a:r>
              <a:rPr lang="en-US" dirty="0"/>
              <a:t>Average for reading score is 570 for those with income of above $200,000 </a:t>
            </a:r>
          </a:p>
          <a:p>
            <a:r>
              <a:rPr lang="en-US" dirty="0"/>
              <a:t>2018</a:t>
            </a:r>
          </a:p>
          <a:p>
            <a:pPr lvl="1"/>
            <a:r>
              <a:rPr lang="en-US" dirty="0"/>
              <a:t>Combined scores for white and Asian students were above 1100</a:t>
            </a:r>
          </a:p>
          <a:p>
            <a:pPr lvl="1"/>
            <a:r>
              <a:rPr lang="en-US" dirty="0"/>
              <a:t>All other groups below 1000</a:t>
            </a:r>
          </a:p>
          <a:p>
            <a:pPr lvl="1"/>
            <a:endParaRPr lang="en-US" dirty="0"/>
          </a:p>
          <a:p>
            <a:r>
              <a:rPr lang="en-US" dirty="0"/>
              <a:t>Disclaimer: the bias holds against other standardized tests as well</a:t>
            </a:r>
          </a:p>
        </p:txBody>
      </p:sp>
    </p:spTree>
    <p:extLst>
      <p:ext uri="{BB962C8B-B14F-4D97-AF65-F5344CB8AC3E}">
        <p14:creationId xmlns:p14="http://schemas.microsoft.com/office/powerpoint/2010/main" val="690186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outhern Education Foundation poverty map">
            <a:extLst>
              <a:ext uri="{FF2B5EF4-FFF2-40B4-BE49-F238E27FC236}">
                <a16:creationId xmlns:a16="http://schemas.microsoft.com/office/drawing/2014/main" id="{EE1C96CC-BFDA-49E6-9919-63186F7C0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452" y="532554"/>
            <a:ext cx="8733001" cy="579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A51F3AF8-DBEA-437C-820C-9E318340C322}"/>
              </a:ext>
            </a:extLst>
          </p:cNvPr>
          <p:cNvSpPr/>
          <p:nvPr/>
        </p:nvSpPr>
        <p:spPr>
          <a:xfrm>
            <a:off x="6541477" y="3978519"/>
            <a:ext cx="487973" cy="63744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F8E2B9B-D6D0-44AF-83C0-ADC138B48260}"/>
              </a:ext>
            </a:extLst>
          </p:cNvPr>
          <p:cNvSpPr/>
          <p:nvPr/>
        </p:nvSpPr>
        <p:spPr>
          <a:xfrm>
            <a:off x="6167953" y="4297240"/>
            <a:ext cx="487973" cy="63744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027DE1F-8B63-4513-B57E-7BC2CBCE1FD3}"/>
              </a:ext>
            </a:extLst>
          </p:cNvPr>
          <p:cNvSpPr/>
          <p:nvPr/>
        </p:nvSpPr>
        <p:spPr>
          <a:xfrm>
            <a:off x="4150268" y="3524615"/>
            <a:ext cx="826179" cy="90780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4FF45A-8DA6-4E7F-8B4A-C1F7CEBF91F7}"/>
              </a:ext>
            </a:extLst>
          </p:cNvPr>
          <p:cNvSpPr txBox="1"/>
          <p:nvPr/>
        </p:nvSpPr>
        <p:spPr>
          <a:xfrm>
            <a:off x="275791" y="3845031"/>
            <a:ext cx="2162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Mississippi – 71%</a:t>
            </a:r>
          </a:p>
          <a:p>
            <a:r>
              <a:rPr lang="en-US" dirty="0"/>
              <a:t>New Mexico – 68%</a:t>
            </a:r>
          </a:p>
          <a:p>
            <a:r>
              <a:rPr lang="en-US" dirty="0"/>
              <a:t>Louisiana – 65%</a:t>
            </a:r>
          </a:p>
        </p:txBody>
      </p:sp>
    </p:spTree>
    <p:extLst>
      <p:ext uri="{BB962C8B-B14F-4D97-AF65-F5344CB8AC3E}">
        <p14:creationId xmlns:p14="http://schemas.microsoft.com/office/powerpoint/2010/main" val="4201327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A54EEC-C3C6-4D67-B1A7-B83391EE47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56" t="17801" r="22796" b="11340"/>
          <a:stretch/>
        </p:blipFill>
        <p:spPr>
          <a:xfrm>
            <a:off x="2358131" y="666013"/>
            <a:ext cx="7475737" cy="5344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4B5DFD-65CD-4B70-91CA-BA64DE84DD11}"/>
              </a:ext>
            </a:extLst>
          </p:cNvPr>
          <p:cNvSpPr txBox="1"/>
          <p:nvPr/>
        </p:nvSpPr>
        <p:spPr>
          <a:xfrm flipH="1">
            <a:off x="3469956" y="6067425"/>
            <a:ext cx="5940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https://www.axios.com/when-american-minorities-become-the-majority-d8b3ee00-e4f3-4993-8481-93a290fdb057.html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35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CE8D40-BF07-477D-8662-F2935BC4B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936" y="805992"/>
            <a:ext cx="5095346" cy="53591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77CCA4-FA08-4EA4-A754-71AF46955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498" y="805992"/>
            <a:ext cx="6549553" cy="53591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A89F70-F222-4409-BA95-7C87EAC26126}"/>
              </a:ext>
            </a:extLst>
          </p:cNvPr>
          <p:cNvSpPr txBox="1"/>
          <p:nvPr/>
        </p:nvSpPr>
        <p:spPr>
          <a:xfrm>
            <a:off x="690519" y="6315960"/>
            <a:ext cx="102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Figures from </a:t>
            </a:r>
            <a:r>
              <a:rPr lang="en-US" dirty="0">
                <a:hlinkClick r:id="rId4"/>
              </a:rPr>
              <a:t>https://www.insidehighered.com/news/2015/09/03/sat-scores-drop-and-racial-gaps-remain-large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66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CD322-B7F4-407E-9FEB-0CF3CEA5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42735-DB00-497F-BDEA-A7FC7D81E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Analyzed data from all 50 states and District of Columbia</a:t>
            </a:r>
          </a:p>
          <a:p>
            <a:r>
              <a:rPr lang="en-US" dirty="0"/>
              <a:t>Cleaned data</a:t>
            </a:r>
          </a:p>
          <a:p>
            <a:pPr lvl="1"/>
            <a:r>
              <a:rPr lang="en-US" dirty="0"/>
              <a:t>Removed duplicates, fixed errors</a:t>
            </a:r>
          </a:p>
          <a:p>
            <a:r>
              <a:rPr lang="en-US" dirty="0"/>
              <a:t>Focused on MS, LA, NM</a:t>
            </a:r>
          </a:p>
        </p:txBody>
      </p:sp>
    </p:spTree>
    <p:extLst>
      <p:ext uri="{BB962C8B-B14F-4D97-AF65-F5344CB8AC3E}">
        <p14:creationId xmlns:p14="http://schemas.microsoft.com/office/powerpoint/2010/main" val="144606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0F505-3D09-4069-90EC-0CA43D22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89857"/>
            <a:ext cx="7729728" cy="1188720"/>
          </a:xfrm>
        </p:spPr>
        <p:txBody>
          <a:bodyPr/>
          <a:lstStyle/>
          <a:p>
            <a:r>
              <a:rPr lang="en-US" dirty="0"/>
              <a:t>SAT Data Investigated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7A0E2-0642-40F6-A731-8F99FFC74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9F2ED9-ED76-4ADC-8DFF-AAFFB57B06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94" t="50000" r="47812" b="36389"/>
          <a:stretch/>
        </p:blipFill>
        <p:spPr>
          <a:xfrm>
            <a:off x="6448652" y="2085975"/>
            <a:ext cx="4728944" cy="15954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09C097-A171-40FD-9487-F90957352A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156" t="70625" r="38203" b="15417"/>
          <a:stretch/>
        </p:blipFill>
        <p:spPr>
          <a:xfrm>
            <a:off x="5962650" y="4519614"/>
            <a:ext cx="5834415" cy="1447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CB9BD1-DD34-4330-9DD3-5597315BD2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11" t="31546" r="36366" b="12986"/>
          <a:stretch/>
        </p:blipFill>
        <p:spPr>
          <a:xfrm>
            <a:off x="394935" y="1937208"/>
            <a:ext cx="5161371" cy="466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114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67B72-E613-4B7B-99EB-DCB2659D4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 Data Investigation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ADC62-357E-43C0-9911-777FF5970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E96BE7-5231-4533-9A91-385A5DCECA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71" t="29236" r="35625" b="14067"/>
          <a:stretch/>
        </p:blipFill>
        <p:spPr>
          <a:xfrm>
            <a:off x="509587" y="2408350"/>
            <a:ext cx="4567238" cy="41850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A5A856-371E-48E0-971E-8A32243379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65" t="52708" r="41367" b="32639"/>
          <a:stretch/>
        </p:blipFill>
        <p:spPr>
          <a:xfrm>
            <a:off x="5895974" y="2533651"/>
            <a:ext cx="5087414" cy="14525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9EA8D0-A37C-488F-9E7D-3F545D5F9E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117" t="61475" r="38633" b="24097"/>
          <a:stretch/>
        </p:blipFill>
        <p:spPr>
          <a:xfrm>
            <a:off x="5719763" y="4643438"/>
            <a:ext cx="5302760" cy="1377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5649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1089</TotalTime>
  <Words>472</Words>
  <Application>Microsoft Office PowerPoint</Application>
  <PresentationFormat>Widescreen</PresentationFormat>
  <Paragraphs>58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Parcel</vt:lpstr>
      <vt:lpstr>Investigating Racial and Economical Bias in Standardized Tests</vt:lpstr>
      <vt:lpstr>Key Terms</vt:lpstr>
      <vt:lpstr>Background</vt:lpstr>
      <vt:lpstr>PowerPoint Presentation</vt:lpstr>
      <vt:lpstr>PowerPoint Presentation</vt:lpstr>
      <vt:lpstr>PowerPoint Presentation</vt:lpstr>
      <vt:lpstr>Methods</vt:lpstr>
      <vt:lpstr>SAT Data Investigated</vt:lpstr>
      <vt:lpstr>ACT Data Investigation</vt:lpstr>
      <vt:lpstr>Insight</vt:lpstr>
      <vt:lpstr>Recommendations and Future Directions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Dana Hackel</dc:creator>
  <cp:lastModifiedBy>Dana Hackel</cp:lastModifiedBy>
  <cp:revision>17</cp:revision>
  <dcterms:created xsi:type="dcterms:W3CDTF">2020-07-30T18:38:10Z</dcterms:created>
  <dcterms:modified xsi:type="dcterms:W3CDTF">2020-07-31T22:27:49Z</dcterms:modified>
</cp:coreProperties>
</file>

<file path=docProps/thumbnail.jpeg>
</file>